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8" r:id="rId3"/>
    <p:sldId id="269" r:id="rId4"/>
    <p:sldId id="264" r:id="rId5"/>
    <p:sldId id="265" r:id="rId6"/>
    <p:sldId id="274" r:id="rId7"/>
    <p:sldId id="275" r:id="rId8"/>
    <p:sldId id="276" r:id="rId9"/>
    <p:sldId id="270" r:id="rId10"/>
    <p:sldId id="261" r:id="rId11"/>
    <p:sldId id="271" r:id="rId12"/>
    <p:sldId id="262" r:id="rId13"/>
    <p:sldId id="273" r:id="rId14"/>
  </p:sldIdLst>
  <p:sldSz cx="9144000" cy="5143500" type="screen16x9"/>
  <p:notesSz cx="6858000" cy="9144000"/>
  <p:embeddedFontLst>
    <p:embeddedFont>
      <p:font typeface="Verdana" panose="020B0604030504040204" pitchFamily="34" charset="0"/>
      <p:regular r:id="rId16"/>
      <p:bold r:id="rId17"/>
      <p:italic r:id="rId18"/>
      <p:boldItalic r:id="rId19"/>
    </p:embeddedFont>
    <p:embeddedFont>
      <p:font typeface="Raleway" panose="020B0604020202020204" charset="0"/>
      <p:regular r:id="rId20"/>
      <p:bold r:id="rId21"/>
      <p:italic r:id="rId22"/>
      <p:boldItalic r:id="rId23"/>
    </p:embeddedFont>
    <p:embeddedFont>
      <p:font typeface="Lato" panose="020B0604020202020204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07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9" autoAdjust="0"/>
    <p:restoredTop sz="94660"/>
  </p:normalViewPr>
  <p:slideViewPr>
    <p:cSldViewPr>
      <p:cViewPr varScale="1">
        <p:scale>
          <a:sx n="110" d="100"/>
          <a:sy n="110" d="100"/>
        </p:scale>
        <p:origin x="72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font" Target="fonts/font12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935175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5138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446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791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52227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26227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1105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3484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1169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45883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93340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4030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61813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152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Shape 11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400">
                <a:solidFill>
                  <a:schemeClr val="l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2390266" y="3238450"/>
            <a:ext cx="6331500" cy="1241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  <p:pic>
        <p:nvPicPr>
          <p:cNvPr id="8" name="Picture 7" descr="C:\Users\Hamish\Documents\1. NZSDC\Design\NZSDC-Logo-large.jpg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299942"/>
            <a:ext cx="1575054" cy="5852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hape 6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2" name="Shape 62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bg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rgbClr val="E1070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" name="Shape 1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38100" cap="flat" cmpd="sng">
            <a:solidFill>
              <a:srgbClr val="E1070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4400">
                <a:solidFill>
                  <a:schemeClr val="l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hape 2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" name="Shape 23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" name="Shape 2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" name="Shape 30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" name="Shape 31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2400302" y="1602675"/>
            <a:ext cx="3071400" cy="3002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5650571" y="1602675"/>
            <a:ext cx="3071400" cy="3002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hape 4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9500" y="1846803"/>
            <a:ext cx="2808000" cy="2806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hape 4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283103" y="712140"/>
            <a:ext cx="6244200" cy="3835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50" name="Shape 5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ubTitle" idx="1"/>
          </p:nvPr>
        </p:nvSpPr>
        <p:spPr>
          <a:xfrm>
            <a:off x="265500" y="2735370"/>
            <a:ext cx="4045200" cy="13454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hape 56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" name="Shape 5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 lang="en" sz="10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com/v/G11jPJvzRj8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com/v/4-Qp7ewHme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95536" y="1131590"/>
            <a:ext cx="8296800" cy="154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0" dirty="0" smtClean="0">
                <a:solidFill>
                  <a:schemeClr val="bg2"/>
                </a:solidFill>
                <a:latin typeface="+mn-lt"/>
              </a:rPr>
              <a:t>Guide on Style </a:t>
            </a:r>
            <a:br>
              <a:rPr lang="en" b="0" dirty="0" smtClean="0">
                <a:solidFill>
                  <a:schemeClr val="bg2"/>
                </a:solidFill>
                <a:latin typeface="+mn-lt"/>
              </a:rPr>
            </a:br>
            <a:r>
              <a:rPr lang="en" b="0" dirty="0" smtClean="0">
                <a:solidFill>
                  <a:schemeClr val="bg2"/>
                </a:solidFill>
                <a:latin typeface="+mn-lt"/>
              </a:rPr>
              <a:t>in Schools’ Debating</a:t>
            </a:r>
            <a:endParaRPr lang="en" b="0" dirty="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4" name="Picture 3" descr="C:\Users\Hamish\Documents\1. NZSDC\Design\NZSDC-Logo-large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000" y="3420000"/>
            <a:ext cx="3150108" cy="11704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 descr="The sixth preliminary round of the World Schools Debating Championship between Canada and Korea, on the topic &quot;This House believes that the developing world should prioritize economic development before environmental protection&quot;.  Canada won the round three ballots to none." title="WSDC Preliminary Round Six - Canada v Korea (6/8)">
            <a:hlinkClick r:id="rId3"/>
          </p:cNvPr>
          <p:cNvSpPr/>
          <p:nvPr/>
        </p:nvSpPr>
        <p:spPr>
          <a:xfrm>
            <a:off x="677700" y="241500"/>
            <a:ext cx="7788600" cy="4660499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/>
        </p:nvSpPr>
        <p:spPr>
          <a:xfrm>
            <a:off x="899588" y="627534"/>
            <a:ext cx="7344816" cy="41044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dirty="0" smtClean="0">
                <a:solidFill>
                  <a:srgbClr val="E10707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This speaker has persuasive style because:</a:t>
            </a:r>
          </a:p>
          <a:p>
            <a:pPr lvl="0" rtl="0">
              <a:spcBef>
                <a:spcPts val="0"/>
              </a:spcBef>
              <a:buNone/>
            </a:pPr>
            <a:endParaRPr lang="en" sz="1800" b="1" dirty="0">
              <a:solidFill>
                <a:schemeClr val="lt2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Raleway"/>
            </a:endParaRPr>
          </a:p>
          <a:p>
            <a:pPr marL="45720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18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They speak slowly and calmly and are easy to </a:t>
            </a:r>
            <a:r>
              <a:rPr lang="en" sz="18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follow</a:t>
            </a:r>
            <a:endParaRPr lang="en" sz="1800" dirty="0">
              <a:solidFill>
                <a:schemeClr val="bg2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Raleway"/>
            </a:endParaRPr>
          </a:p>
          <a:p>
            <a:pPr marL="45720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18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They do not use cue cards and instead give direct eye contact to the </a:t>
            </a:r>
            <a:r>
              <a:rPr lang="en" sz="18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audience</a:t>
            </a:r>
            <a:endParaRPr lang="en" sz="1800" dirty="0">
              <a:solidFill>
                <a:schemeClr val="bg2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Raleway"/>
            </a:endParaRPr>
          </a:p>
          <a:p>
            <a:pPr marL="45720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18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They convey urgency in their voice when mentioning the state of the environment which conveys to the judge the importance of the </a:t>
            </a:r>
            <a:r>
              <a:rPr lang="en" sz="18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environment</a:t>
            </a:r>
            <a:endParaRPr lang="en" sz="1800" dirty="0">
              <a:solidFill>
                <a:schemeClr val="bg2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Raleway"/>
            </a:endParaRPr>
          </a:p>
          <a:p>
            <a:pPr marL="45720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18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When they move to a different issue of rebuttal, they pause and slow their pace which is effective to make the audience listen and make the speech less monotonous</a:t>
            </a:r>
          </a:p>
        </p:txBody>
      </p:sp>
    </p:spTree>
    <p:extLst>
      <p:ext uri="{BB962C8B-B14F-4D97-AF65-F5344CB8AC3E}">
        <p14:creationId xmlns:p14="http://schemas.microsoft.com/office/powerpoint/2010/main" val="76797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 descr="http://www.debatethailand.blogspot.com shows the debate between South Africa and Australia at the WSDC 2011 in Scotland" title="south africa vs australia gov reply">
            <a:hlinkClick r:id="rId3"/>
          </p:cNvPr>
          <p:cNvSpPr/>
          <p:nvPr/>
        </p:nvSpPr>
        <p:spPr>
          <a:xfrm>
            <a:off x="1415675" y="204512"/>
            <a:ext cx="6312650" cy="4734475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/>
        </p:nvSpPr>
        <p:spPr>
          <a:xfrm>
            <a:off x="899589" y="699542"/>
            <a:ext cx="7344816" cy="41044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dirty="0" smtClean="0">
                <a:solidFill>
                  <a:srgbClr val="E10707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This speaker has persuasive style because:</a:t>
            </a:r>
          </a:p>
          <a:p>
            <a:pPr lvl="0" rtl="0">
              <a:spcBef>
                <a:spcPts val="0"/>
              </a:spcBef>
              <a:buNone/>
            </a:pPr>
            <a:endParaRPr lang="en" sz="1800" b="1" dirty="0">
              <a:solidFill>
                <a:schemeClr val="bg2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Raleway"/>
            </a:endParaRPr>
          </a:p>
          <a:p>
            <a:pPr marL="45720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18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They start their speech by speaking slowly and build up pace throughout their introduction. This is effective in gaining the audience’s attention;</a:t>
            </a:r>
          </a:p>
          <a:p>
            <a:pPr marL="45720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18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They stand tall in the room which displays confidence;</a:t>
            </a:r>
          </a:p>
          <a:p>
            <a:pPr marL="45720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18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They stress words (such as “perpetuated”) and repeat words (such as “millions”) for rhetorical effect;</a:t>
            </a:r>
          </a:p>
          <a:p>
            <a:pPr marL="45720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18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They effectively use hand gestures to signify important sentences in their speech (and don’t overuse them such as the speaker in the previous video).</a:t>
            </a:r>
          </a:p>
        </p:txBody>
      </p:sp>
    </p:spTree>
    <p:extLst>
      <p:ext uri="{BB962C8B-B14F-4D97-AF65-F5344CB8AC3E}">
        <p14:creationId xmlns:p14="http://schemas.microsoft.com/office/powerpoint/2010/main" val="210120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/>
        </p:nvSpPr>
        <p:spPr>
          <a:xfrm>
            <a:off x="971600" y="555526"/>
            <a:ext cx="7344816" cy="3570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 smtClean="0">
                <a:solidFill>
                  <a:srgbClr val="E10707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There is no one ‘style’ in debating – multiple different methods can be equally compelling.</a:t>
            </a:r>
          </a:p>
          <a:p>
            <a:pPr lvl="0" rtl="0">
              <a:spcBef>
                <a:spcPts val="0"/>
              </a:spcBef>
              <a:buNone/>
            </a:pPr>
            <a:endParaRPr lang="en" sz="3000" b="1" dirty="0">
              <a:solidFill>
                <a:schemeClr val="bg2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Raleway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2000" dirty="0" smtClean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Speakers can be:</a:t>
            </a:r>
          </a:p>
          <a:p>
            <a:pPr lvl="0" rtl="0">
              <a:spcBef>
                <a:spcPts val="0"/>
              </a:spcBef>
              <a:buNone/>
            </a:pPr>
            <a:endParaRPr lang="en" sz="2000" b="1" dirty="0">
              <a:solidFill>
                <a:schemeClr val="bg2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Raleway"/>
            </a:endParaRPr>
          </a:p>
          <a:p>
            <a:pPr marL="457200" lvl="0" indent="-317500">
              <a:spcAft>
                <a:spcPts val="1000"/>
              </a:spcAft>
              <a:buClr>
                <a:srgbClr val="E10707"/>
              </a:buClr>
              <a:buSzPct val="100000"/>
              <a:buFont typeface="Raleway"/>
              <a:buChar char="➔"/>
            </a:pP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Calm &amp; Clear</a:t>
            </a:r>
          </a:p>
          <a:p>
            <a:pPr marL="457200" indent="-317500">
              <a:spcAft>
                <a:spcPts val="1000"/>
              </a:spcAft>
              <a:buClr>
                <a:srgbClr val="E10707"/>
              </a:buClr>
              <a:buSzPct val="100000"/>
              <a:buFont typeface="Raleway"/>
              <a:buChar char="➔"/>
            </a:pP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Aggressive</a:t>
            </a:r>
          </a:p>
          <a:p>
            <a:pPr marL="457200" indent="-317500">
              <a:spcAft>
                <a:spcPts val="1000"/>
              </a:spcAft>
              <a:buClr>
                <a:srgbClr val="E10707"/>
              </a:buClr>
              <a:buSzPct val="100000"/>
              <a:buFont typeface="Raleway"/>
              <a:buChar char="➔"/>
            </a:pP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Emotional</a:t>
            </a:r>
          </a:p>
          <a:p>
            <a:pPr marL="457200" indent="-317500">
              <a:spcAft>
                <a:spcPts val="1000"/>
              </a:spcAft>
              <a:buClr>
                <a:srgbClr val="E10707"/>
              </a:buClr>
              <a:buSzPct val="100000"/>
              <a:buFont typeface="Raleway"/>
              <a:buChar char="➔"/>
            </a:pP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Humorous/Sarcastic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/>
        </p:nvSpPr>
        <p:spPr>
          <a:xfrm>
            <a:off x="899592" y="699542"/>
            <a:ext cx="7344816" cy="76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 smtClean="0">
                <a:solidFill>
                  <a:srgbClr val="FF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There are however techniques that can help a speaker’s style in a debate:</a:t>
            </a:r>
          </a:p>
          <a:p>
            <a:pPr lvl="0" rtl="0">
              <a:spcBef>
                <a:spcPts val="0"/>
              </a:spcBef>
              <a:buNone/>
            </a:pPr>
            <a:endParaRPr lang="en" sz="1800" dirty="0">
              <a:solidFill>
                <a:schemeClr val="bg2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Raleway"/>
            </a:endParaRPr>
          </a:p>
          <a:p>
            <a:pPr marL="457200" indent="-317500">
              <a:spcAft>
                <a:spcPts val="1000"/>
              </a:spcAft>
              <a:buClr>
                <a:srgbClr val="E10707"/>
              </a:buClr>
              <a:buSzPct val="100000"/>
              <a:buFont typeface="Raleway"/>
              <a:buChar char="➔"/>
            </a:pP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Confidence</a:t>
            </a:r>
          </a:p>
          <a:p>
            <a:pPr marL="457200" indent="-317500">
              <a:spcAft>
                <a:spcPts val="1000"/>
              </a:spcAft>
              <a:buClr>
                <a:srgbClr val="E10707"/>
              </a:buClr>
              <a:buSzPct val="100000"/>
              <a:buFont typeface="Raleway"/>
              <a:buChar char="➔"/>
            </a:pP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Written material/cue cards</a:t>
            </a:r>
          </a:p>
          <a:p>
            <a:pPr marL="457200" indent="-317500">
              <a:spcAft>
                <a:spcPts val="1000"/>
              </a:spcAft>
              <a:buClr>
                <a:srgbClr val="E10707"/>
              </a:buClr>
              <a:buSzPct val="100000"/>
              <a:buFont typeface="Raleway"/>
              <a:buChar char="➔"/>
            </a:pP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Voice</a:t>
            </a:r>
          </a:p>
          <a:p>
            <a:pPr marL="457200" indent="-317500">
              <a:spcAft>
                <a:spcPts val="1000"/>
              </a:spcAft>
              <a:buClr>
                <a:srgbClr val="E10707"/>
              </a:buClr>
              <a:buSzPct val="100000"/>
              <a:buFont typeface="Raleway"/>
              <a:buChar char="➔"/>
            </a:pP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Generate empathy</a:t>
            </a:r>
          </a:p>
          <a:p>
            <a:pPr marL="457200" indent="-317500">
              <a:spcAft>
                <a:spcPts val="1000"/>
              </a:spcAft>
              <a:buClr>
                <a:srgbClr val="E10707"/>
              </a:buClr>
              <a:buSzPct val="100000"/>
              <a:buFont typeface="Raleway"/>
              <a:buChar char="➔"/>
            </a:pP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Humour</a:t>
            </a:r>
          </a:p>
        </p:txBody>
      </p:sp>
    </p:spTree>
    <p:extLst>
      <p:ext uri="{BB962C8B-B14F-4D97-AF65-F5344CB8AC3E}">
        <p14:creationId xmlns:p14="http://schemas.microsoft.com/office/powerpoint/2010/main" val="242558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/>
        </p:nvSpPr>
        <p:spPr>
          <a:xfrm>
            <a:off x="899592" y="555526"/>
            <a:ext cx="7344816" cy="41044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 smtClean="0">
                <a:solidFill>
                  <a:srgbClr val="E10707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Speakers should aim to be CONFIDENT</a:t>
            </a:r>
            <a:r>
              <a:rPr lang="en" sz="2400" b="1" dirty="0" smtClean="0">
                <a:solidFill>
                  <a:srgbClr val="E10707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:</a:t>
            </a:r>
          </a:p>
          <a:p>
            <a:pPr lvl="0" rtl="0">
              <a:spcBef>
                <a:spcPts val="0"/>
              </a:spcBef>
              <a:buNone/>
            </a:pPr>
            <a:endParaRPr lang="en" sz="2000" b="1" dirty="0">
              <a:solidFill>
                <a:schemeClr val="bg2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Raleway"/>
            </a:endParaRPr>
          </a:p>
          <a:p>
            <a:pPr marL="457200" lvl="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2000" dirty="0" smtClean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Deliver speech with </a:t>
            </a:r>
            <a:r>
              <a:rPr lang="en" sz="2000" b="1" dirty="0" smtClean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positive body language </a:t>
            </a:r>
            <a:r>
              <a:rPr lang="en" sz="2000" dirty="0" smtClean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(e.g. standing tall in the room, not pacing around the room)</a:t>
            </a:r>
            <a:endParaRPr lang="en" sz="2000" dirty="0">
              <a:solidFill>
                <a:schemeClr val="bg2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Raleway"/>
            </a:endParaRPr>
          </a:p>
          <a:p>
            <a:pPr marL="457200" lvl="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2000" b="1" dirty="0" smtClean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Maintaining eye contact </a:t>
            </a:r>
            <a:r>
              <a:rPr lang="en" sz="2000" dirty="0" smtClean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with the audience, not team mates or reading from notes</a:t>
            </a:r>
          </a:p>
          <a:p>
            <a:pPr marL="457200" lvl="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2000" b="1" dirty="0" smtClean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Not taking long awkward pauses</a:t>
            </a:r>
            <a:r>
              <a:rPr lang="en" sz="2000" dirty="0" smtClean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 within a speech</a:t>
            </a:r>
            <a:endParaRPr lang="en" sz="2000" dirty="0">
              <a:solidFill>
                <a:schemeClr val="bg2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192923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/>
        </p:nvSpPr>
        <p:spPr>
          <a:xfrm>
            <a:off x="1043608" y="555526"/>
            <a:ext cx="7344816" cy="41044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 smtClean="0">
                <a:solidFill>
                  <a:srgbClr val="E10707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Speakers should aim to use WRITTEN MATERIAL/CUE CARDS in a persuasive manner:</a:t>
            </a:r>
          </a:p>
          <a:p>
            <a:pPr lvl="0" rtl="0">
              <a:spcBef>
                <a:spcPts val="0"/>
              </a:spcBef>
              <a:buNone/>
            </a:pPr>
            <a:endParaRPr lang="en" sz="2400" b="1" dirty="0">
              <a:solidFill>
                <a:schemeClr val="bg2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Raleway"/>
            </a:endParaRPr>
          </a:p>
          <a:p>
            <a:pPr marL="45720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2000" b="1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Use refill </a:t>
            </a: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rather than cue cards</a:t>
            </a:r>
          </a:p>
          <a:p>
            <a:pPr marL="45720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Write out an </a:t>
            </a:r>
            <a:r>
              <a:rPr lang="en" sz="2000" b="1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outline of the speech </a:t>
            </a: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(and individual points) but not word for word</a:t>
            </a:r>
          </a:p>
          <a:p>
            <a:pPr marL="45720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Write outline to </a:t>
            </a:r>
            <a:r>
              <a:rPr lang="en" sz="2000" b="1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allow for material to be added later</a:t>
            </a:r>
          </a:p>
          <a:p>
            <a:pPr marL="45720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Use </a:t>
            </a:r>
            <a:r>
              <a:rPr lang="en" sz="2000" b="1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hand gestures </a:t>
            </a: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where effective</a:t>
            </a:r>
          </a:p>
        </p:txBody>
      </p:sp>
    </p:spTree>
    <p:extLst>
      <p:ext uri="{BB962C8B-B14F-4D97-AF65-F5344CB8AC3E}">
        <p14:creationId xmlns:p14="http://schemas.microsoft.com/office/powerpoint/2010/main" val="341994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/>
        </p:nvSpPr>
        <p:spPr>
          <a:xfrm>
            <a:off x="1043608" y="483518"/>
            <a:ext cx="7344816" cy="41044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" sz="2400" dirty="0">
                <a:solidFill>
                  <a:srgbClr val="E10707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Speakers should aim to use VOICE in a persuasive manner:</a:t>
            </a:r>
          </a:p>
          <a:p>
            <a:pPr lvl="0"/>
            <a:endParaRPr lang="en" sz="2400" b="1" dirty="0">
              <a:solidFill>
                <a:schemeClr val="bg2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Raleway"/>
            </a:endParaRPr>
          </a:p>
          <a:p>
            <a:pPr marL="457200" lvl="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2000" b="1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Vary tone and pace </a:t>
            </a: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of their speech, particularly when moving from different parts of the speech (e.g between substantive points)</a:t>
            </a:r>
          </a:p>
          <a:p>
            <a:pPr marL="457200" lvl="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2000" b="1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Short pauses </a:t>
            </a: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can be an effective tool to gather the attention of the audience</a:t>
            </a:r>
          </a:p>
          <a:p>
            <a:pPr marL="457200" lvl="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Place </a:t>
            </a:r>
            <a:r>
              <a:rPr lang="en" sz="2000" b="1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emphasis on particular words </a:t>
            </a: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in a speech</a:t>
            </a:r>
          </a:p>
        </p:txBody>
      </p:sp>
    </p:spTree>
    <p:extLst>
      <p:ext uri="{BB962C8B-B14F-4D97-AF65-F5344CB8AC3E}">
        <p14:creationId xmlns:p14="http://schemas.microsoft.com/office/powerpoint/2010/main" val="158307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/>
        </p:nvSpPr>
        <p:spPr>
          <a:xfrm>
            <a:off x="971600" y="411510"/>
            <a:ext cx="7344816" cy="41044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" sz="2400" dirty="0">
                <a:solidFill>
                  <a:srgbClr val="E10707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Speakers should aim to use HUMOUR if possible within their speech:</a:t>
            </a:r>
          </a:p>
          <a:p>
            <a:pPr lvl="0"/>
            <a:endParaRPr lang="en" sz="2400" b="1" dirty="0">
              <a:solidFill>
                <a:schemeClr val="bg2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Raleway"/>
            </a:endParaRPr>
          </a:p>
          <a:p>
            <a:pPr marL="45720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2000" b="1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Building blocks of humour </a:t>
            </a: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include exaggeration, reversal, pantomime and irony</a:t>
            </a:r>
          </a:p>
          <a:p>
            <a:pPr marL="45720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2000" b="1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Political or topical jokes </a:t>
            </a: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can be useful</a:t>
            </a:r>
          </a:p>
          <a:p>
            <a:pPr marL="45720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Amusing </a:t>
            </a:r>
            <a:r>
              <a:rPr lang="en" sz="2000" b="1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pop-culture</a:t>
            </a: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 references, quotes or analogies</a:t>
            </a:r>
          </a:p>
          <a:p>
            <a:pPr marL="45720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2000" b="1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Don’t be afraid </a:t>
            </a: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of attempting to tell a joke</a:t>
            </a:r>
          </a:p>
        </p:txBody>
      </p:sp>
    </p:spTree>
    <p:extLst>
      <p:ext uri="{BB962C8B-B14F-4D97-AF65-F5344CB8AC3E}">
        <p14:creationId xmlns:p14="http://schemas.microsoft.com/office/powerpoint/2010/main" val="176313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/>
        </p:nvSpPr>
        <p:spPr>
          <a:xfrm>
            <a:off x="1097396" y="609114"/>
            <a:ext cx="7344816" cy="41044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" sz="2400" dirty="0">
                <a:solidFill>
                  <a:srgbClr val="E10707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Speakers should aim to use </a:t>
            </a:r>
            <a:r>
              <a:rPr lang="en" sz="2400" dirty="0" smtClean="0">
                <a:solidFill>
                  <a:srgbClr val="E10707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EMPATHY:</a:t>
            </a:r>
          </a:p>
          <a:p>
            <a:pPr lvl="0"/>
            <a:endParaRPr lang="en" sz="2400" b="1" dirty="0">
              <a:solidFill>
                <a:schemeClr val="bg2"/>
              </a:solidFill>
              <a:latin typeface="+mn-lt"/>
              <a:ea typeface="Raleway"/>
              <a:cs typeface="Raleway"/>
              <a:sym typeface="Raleway"/>
            </a:endParaRPr>
          </a:p>
          <a:p>
            <a:pPr marL="45720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2000" b="1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Voice and facial gestures </a:t>
            </a: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can be used to communicate emotion;</a:t>
            </a:r>
          </a:p>
          <a:p>
            <a:pPr marL="457200" lvl="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2000" b="1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Speaking slowly </a:t>
            </a: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with a deeper lower voice can be an effective way to demonstrate that a judge should care about a point;</a:t>
            </a:r>
          </a:p>
          <a:p>
            <a:pPr marL="457200" lvl="0" indent="-317500">
              <a:spcAft>
                <a:spcPts val="1000"/>
              </a:spcAft>
              <a:buClr>
                <a:srgbClr val="FF0000"/>
              </a:buClr>
              <a:buSzPct val="100000"/>
              <a:buFont typeface="Raleway"/>
              <a:buChar char="➔"/>
            </a:pPr>
            <a:r>
              <a:rPr lang="en" sz="2000" b="1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Facial expressions </a:t>
            </a: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and </a:t>
            </a:r>
            <a:r>
              <a:rPr lang="en" sz="2000" b="1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body language </a:t>
            </a:r>
            <a:r>
              <a:rPr lang="en" sz="2000" dirty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should demonstrate empathy.</a:t>
            </a:r>
          </a:p>
        </p:txBody>
      </p:sp>
    </p:spTree>
    <p:extLst>
      <p:ext uri="{BB962C8B-B14F-4D97-AF65-F5344CB8AC3E}">
        <p14:creationId xmlns:p14="http://schemas.microsoft.com/office/powerpoint/2010/main" val="192125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/>
        </p:nvSpPr>
        <p:spPr>
          <a:xfrm>
            <a:off x="899590" y="991328"/>
            <a:ext cx="7344816" cy="13386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800" dirty="0" smtClean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The following are videos of different speakers from the World Schools’ Debating Championships which point out effective methods of style.</a:t>
            </a:r>
            <a:br>
              <a:rPr lang="en" sz="2800" dirty="0" smtClean="0">
                <a:solidFill>
                  <a:schemeClr val="bg2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</a:br>
            <a:r>
              <a:rPr lang="en" sz="2800" dirty="0" smtClean="0">
                <a:solidFill>
                  <a:srgbClr val="E10707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/>
            </a:r>
            <a:br>
              <a:rPr lang="en" sz="2800" dirty="0" smtClean="0">
                <a:solidFill>
                  <a:srgbClr val="E10707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</a:br>
            <a:r>
              <a:rPr lang="en" sz="2000" dirty="0" smtClean="0">
                <a:solidFill>
                  <a:srgbClr val="E10707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  <a:sym typeface="Raleway"/>
              </a:rPr>
              <a:t>(Right click each image and click ‘open hyperlink” to view the video. Internet is required)</a:t>
            </a:r>
          </a:p>
          <a:p>
            <a:pPr lvl="0" rtl="0">
              <a:spcBef>
                <a:spcPts val="0"/>
              </a:spcBef>
              <a:buNone/>
            </a:pPr>
            <a:endParaRPr lang="en" sz="2800" dirty="0">
              <a:solidFill>
                <a:schemeClr val="bg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  <a:sym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350440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wiss-2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503</Words>
  <Application>Microsoft Office PowerPoint</Application>
  <PresentationFormat>On-screen Show (16:9)</PresentationFormat>
  <Paragraphs>56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Verdana</vt:lpstr>
      <vt:lpstr>Raleway</vt:lpstr>
      <vt:lpstr>Arial</vt:lpstr>
      <vt:lpstr>Lato</vt:lpstr>
      <vt:lpstr>swiss-2</vt:lpstr>
      <vt:lpstr>Guide on Style  in Schools’ Debating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STYLE</dc:title>
  <dc:creator>Hamish Saunders</dc:creator>
  <cp:lastModifiedBy>Hamish Saunders</cp:lastModifiedBy>
  <cp:revision>15</cp:revision>
  <dcterms:modified xsi:type="dcterms:W3CDTF">2017-01-11T22:26:46Z</dcterms:modified>
</cp:coreProperties>
</file>